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6" r:id="rId6"/>
    <p:sldId id="274" r:id="rId7"/>
    <p:sldId id="257" r:id="rId8"/>
    <p:sldId id="278" r:id="rId9"/>
    <p:sldId id="264" r:id="rId10"/>
    <p:sldId id="258" r:id="rId11"/>
    <p:sldId id="277" r:id="rId12"/>
    <p:sldId id="259" r:id="rId13"/>
    <p:sldId id="260" r:id="rId14"/>
    <p:sldId id="261" r:id="rId15"/>
    <p:sldId id="276" r:id="rId16"/>
    <p:sldId id="262" r:id="rId17"/>
    <p:sldId id="263" r:id="rId18"/>
    <p:sldId id="268" r:id="rId19"/>
    <p:sldId id="270" r:id="rId20"/>
    <p:sldId id="269" r:id="rId21"/>
    <p:sldId id="271" r:id="rId22"/>
    <p:sldId id="272" r:id="rId23"/>
    <p:sldId id="273" r:id="rId24"/>
    <p:sldId id="265" r:id="rId25"/>
    <p:sldId id="266" r:id="rId26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3134" autoAdjust="0"/>
  </p:normalViewPr>
  <p:slideViewPr>
    <p:cSldViewPr snapToGrid="0">
      <p:cViewPr varScale="1">
        <p:scale>
          <a:sx n="108" d="100"/>
          <a:sy n="108" d="100"/>
        </p:scale>
        <p:origin x="15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5369-DE2E-4DD0-B4A5-104C62A625BC}" type="datetimeFigureOut">
              <a:rPr lang="en-AU" smtClean="0"/>
              <a:pPr/>
              <a:t>26/06/2017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83B1-A4C6-4313-A266-E6AB73D055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61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32972-C38C-40CE-B113-409F574661A4}" type="datetimeFigureOut">
              <a:rPr lang="en-AU" smtClean="0"/>
              <a:pPr/>
              <a:t>26/06/2017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DCB02-8750-4DE8-B57F-8872F02AE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00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TA_PPT_jpg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047" y="860610"/>
            <a:ext cx="8659906" cy="2944907"/>
          </a:xfrm>
        </p:spPr>
        <p:txBody>
          <a:bodyPr anchor="t">
            <a:noAutofit/>
          </a:bodyPr>
          <a:lstStyle>
            <a:lvl1pPr algn="r">
              <a:defRPr lang="en-AU" sz="5400" b="1" kern="1200" cap="none" spc="0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main title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0353" y="4679107"/>
            <a:ext cx="8661600" cy="403878"/>
          </a:xfrm>
        </p:spPr>
        <p:txBody>
          <a:bodyPr>
            <a:noAutofit/>
          </a:bodyPr>
          <a:lstStyle>
            <a:lvl1pPr algn="r">
              <a:buNone/>
              <a:defRPr sz="2000" b="1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Presenter’s Name</a:t>
            </a:r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240353" y="5041900"/>
            <a:ext cx="8661600" cy="323850"/>
          </a:xfrm>
        </p:spPr>
        <p:txBody>
          <a:bodyPr>
            <a:noAutofit/>
          </a:bodyPr>
          <a:lstStyle>
            <a:lvl1pPr algn="r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Presenter’s Title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8600" y="208710"/>
            <a:ext cx="8686800" cy="5297581"/>
          </a:xfr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400" y="274639"/>
            <a:ext cx="873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heading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203200" y="1473600"/>
            <a:ext cx="8737600" cy="418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821" y="416741"/>
            <a:ext cx="8518358" cy="4881518"/>
          </a:xfrm>
        </p:spPr>
        <p:txBody>
          <a:bodyPr/>
          <a:lstStyle>
            <a:lvl1pPr algn="ctr"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TA_PPT_jpg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0485"/>
            <a:ext cx="7772400" cy="2510549"/>
          </a:xfrm>
        </p:spPr>
        <p:txBody>
          <a:bodyPr>
            <a:noAutofit/>
          </a:bodyPr>
          <a:lstStyle>
            <a:lvl1pPr algn="ctr">
              <a:defRPr lang="en-AU" sz="4400" b="1" kern="1200" cap="none" spc="0" baseline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add heading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0" y="1473201"/>
            <a:ext cx="8737600" cy="4188011"/>
          </a:xfrm>
        </p:spPr>
        <p:txBody>
          <a:bodyPr>
            <a:normAutofit/>
          </a:bodyPr>
          <a:lstStyle>
            <a:lvl1pPr marL="538163" indent="-538163"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1076325" indent="-538163"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689225" indent="-538163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add bulleted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AU" sz="38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0" y="1473201"/>
            <a:ext cx="8737600" cy="4188011"/>
          </a:xfrm>
        </p:spPr>
        <p:txBody>
          <a:bodyPr/>
          <a:lstStyle>
            <a:lvl1pPr marL="538163" indent="-538163">
              <a:buFont typeface="+mj-lt"/>
              <a:buAutoNum type="arabicPeriod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1076325" indent="-538163">
              <a:buFont typeface="+mj-lt"/>
              <a:buAutoNum type="alphaLcParenR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612900" indent="-536575">
              <a:buFont typeface="+mj-lt"/>
              <a:buAutoNum type="romanLcPeriod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536700" indent="-457200">
              <a:buFont typeface="+mj-lt"/>
              <a:buAutoNum type="arabicPeriod"/>
              <a:defRPr/>
            </a:lvl4pPr>
            <a:lvl5pPr marL="18923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add numbered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4639"/>
            <a:ext cx="8737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heading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3200" y="1473599"/>
            <a:ext cx="4279264" cy="4186800"/>
          </a:xfrm>
        </p:spPr>
        <p:txBody>
          <a:bodyPr/>
          <a:lstStyle>
            <a:lvl1pPr marL="363538" indent="-363538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712788" indent="-349250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076325" indent="-363538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0900" y="1473599"/>
            <a:ext cx="4279900" cy="4186800"/>
          </a:xfrm>
        </p:spPr>
        <p:txBody>
          <a:bodyPr/>
          <a:lstStyle>
            <a:lvl1pPr marL="363538" indent="-363538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712788" indent="-349250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076325" indent="-363538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 and Two Columns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4639"/>
            <a:ext cx="8737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heading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3200" y="1473599"/>
            <a:ext cx="4279264" cy="4186800"/>
          </a:xfrm>
        </p:spPr>
        <p:txBody>
          <a:bodyPr/>
          <a:lstStyle>
            <a:lvl1pPr marL="363538" indent="-363538">
              <a:buFont typeface="+mj-lt"/>
              <a:buAutoNum type="arabicPeriod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712788" indent="-349250">
              <a:buFont typeface="+mj-lt"/>
              <a:buAutoNum type="alphaLcParenR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076325" indent="-365125">
              <a:buFont typeface="+mj-lt"/>
              <a:buAutoNum type="romanLcPeriod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0900" y="1473599"/>
            <a:ext cx="4279900" cy="4186800"/>
          </a:xfrm>
        </p:spPr>
        <p:txBody>
          <a:bodyPr/>
          <a:lstStyle>
            <a:lvl1pPr marL="363538" indent="-363538">
              <a:buFont typeface="+mj-lt"/>
              <a:buAutoNum type="arabicPeriod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712788" indent="-349250">
              <a:buFont typeface="+mj-lt"/>
              <a:buAutoNum type="alphaLcParenR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076325" indent="-365125">
              <a:buFont typeface="+mj-lt"/>
              <a:buAutoNum type="romanLcPeriod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eft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01289" y="273599"/>
            <a:ext cx="3725251" cy="5364000"/>
          </a:xfrm>
          <a:ln w="1905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77201" y="273600"/>
            <a:ext cx="4863600" cy="57356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77201" y="900952"/>
            <a:ext cx="4863600" cy="4733365"/>
          </a:xfrm>
        </p:spPr>
        <p:txBody>
          <a:bodyPr/>
          <a:lstStyle>
            <a:lvl1pPr marL="363538" indent="-363538">
              <a:defRPr sz="2400" baseline="0">
                <a:latin typeface="+mn-lt"/>
              </a:defRPr>
            </a:lvl1pPr>
            <a:lvl2pPr marL="712788" indent="-349250">
              <a:defRPr sz="2000">
                <a:latin typeface="+mn-lt"/>
              </a:defRPr>
            </a:lvl2pPr>
            <a:lvl3pPr marL="1076325" indent="-363538"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Right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17031" y="273600"/>
            <a:ext cx="3725251" cy="5364000"/>
          </a:xfrm>
          <a:ln w="1905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1289" y="273600"/>
            <a:ext cx="4863600" cy="57356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1289" y="900952"/>
            <a:ext cx="4863600" cy="4733365"/>
          </a:xfrm>
        </p:spPr>
        <p:txBody>
          <a:bodyPr/>
          <a:lstStyle>
            <a:lvl1pPr marL="363538" indent="-363538">
              <a:defRPr sz="2400" baseline="0">
                <a:latin typeface="+mn-lt"/>
              </a:defRPr>
            </a:lvl1pPr>
            <a:lvl2pPr marL="712788" indent="-349250">
              <a:defRPr sz="2000">
                <a:latin typeface="+mn-lt"/>
              </a:defRPr>
            </a:lvl2pPr>
            <a:lvl3pPr marL="1076325" indent="-363538"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heading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TA_PPT_jpgs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274639"/>
            <a:ext cx="873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473202"/>
            <a:ext cx="8737600" cy="418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52" r:id="rId5"/>
    <p:sldLayoutId id="2147483670" r:id="rId6"/>
    <p:sldLayoutId id="2147483667" r:id="rId7"/>
    <p:sldLayoutId id="2147483669" r:id="rId8"/>
    <p:sldLayoutId id="2147483654" r:id="rId9"/>
    <p:sldLayoutId id="2147483655" r:id="rId10"/>
    <p:sldLayoutId id="2147483671" r:id="rId11"/>
    <p:sldLayoutId id="2147483664" r:id="rId12"/>
    <p:sldLayoutId id="2147483660" r:id="rId13"/>
    <p:sldLayoutId id="214748366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538163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0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76325" indent="-538163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6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12900" indent="-536575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51063" indent="-538163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689225" indent="-538163" algn="l" defTabSz="914400" rtl="0" eaLnBrk="1" latinLnBrk="0" hangingPunct="1">
        <a:spcBef>
          <a:spcPct val="20000"/>
        </a:spcBef>
        <a:buFont typeface="Arial" pitchFamily="34" charset="0"/>
        <a:buChar char="»"/>
        <a:defRPr lang="en-AU" sz="20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Portable Ladder Safety</a:t>
            </a:r>
            <a:b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Presented </a:t>
            </a:r>
            <a:r>
              <a:rPr lang="en-A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by: 	Steve Caldwell </a:t>
            </a:r>
            <a:endParaRPr lang="en-A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>
                <a:latin typeface="Tahoma" pitchFamily="34" charset="0"/>
                <a:ea typeface="Tahoma" pitchFamily="34" charset="0"/>
                <a:cs typeface="Tahoma" pitchFamily="34" charset="0"/>
              </a:rPr>
              <a:t>WHS Advisor (NTA)</a:t>
            </a: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55374" y="6157099"/>
            <a:ext cx="1713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 smtClean="0"/>
              <a:t>Revision date: </a:t>
            </a:r>
            <a:r>
              <a:rPr lang="en-AU" sz="800" b="1" smtClean="0"/>
              <a:t>22 April </a:t>
            </a:r>
            <a:r>
              <a:rPr lang="en-AU" sz="800" b="1" dirty="0" smtClean="0"/>
              <a:t>2016</a:t>
            </a:r>
            <a:endParaRPr lang="en-AU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4) What’s happening around us?</a:t>
            </a:r>
          </a:p>
        </p:txBody>
      </p:sp>
      <p:pic>
        <p:nvPicPr>
          <p:cNvPr id="5" name="Picture 2" descr="C:\Users\scaldwell\Desktop\IMG_34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b="24497"/>
          <a:stretch/>
        </p:blipFill>
        <p:spPr bwMode="auto">
          <a:xfrm rot="5400000">
            <a:off x="-236754" y="2956325"/>
            <a:ext cx="3582545" cy="14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caldwell\Pictures\2014-11-21 RMSS 590\RMSS 590 0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96" y="1540024"/>
            <a:ext cx="1995626" cy="266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scaldwell\AppData\Local\Microsoft\Windows\Temporary Internet Files\Content.Outlook\B7Y7LW3E\IMG_0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43" y="1844823"/>
            <a:ext cx="2184056" cy="29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87" y="1465362"/>
            <a:ext cx="8737600" cy="4186800"/>
          </a:xfrm>
        </p:spPr>
        <p:txBody>
          <a:bodyPr/>
          <a:lstStyle/>
          <a:p>
            <a:pPr algn="ctr"/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3" r="35455"/>
          <a:stretch/>
        </p:blipFill>
        <p:spPr bwMode="auto">
          <a:xfrm>
            <a:off x="2545492" y="1540024"/>
            <a:ext cx="1581665" cy="384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4) What’s happening around us?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 descr="C:\Users\scaldwell\Pictures\2015-06-09 2015 06 09 - Terminal\2015 06 09 - Terminal 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4" y="2009185"/>
            <a:ext cx="3891007" cy="29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C:\Users\scaldwell\Desktop\IMG_12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4" b="8503"/>
          <a:stretch/>
        </p:blipFill>
        <p:spPr bwMode="auto">
          <a:xfrm rot="5400000">
            <a:off x="4909987" y="2603752"/>
            <a:ext cx="3196639" cy="17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Whether you are a ladder user or responsible for people who use ladders you need to: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i="1" dirty="0"/>
              <a:t>Plan ahead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1" dirty="0"/>
              <a:t>Identify need to use ladder </a:t>
            </a:r>
            <a:r>
              <a:rPr lang="en-AU" dirty="0"/>
              <a:t>- is it most appropriate method?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1" dirty="0"/>
              <a:t>Conduct a risk assessment </a:t>
            </a:r>
            <a:r>
              <a:rPr lang="en-AU" dirty="0"/>
              <a:t>– based on task to be done and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1" dirty="0"/>
              <a:t>Select a ladder suitable for the task </a:t>
            </a:r>
            <a:r>
              <a:rPr lang="en-AU" dirty="0"/>
              <a:t>– use check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1" dirty="0"/>
              <a:t>Set up ladder safely </a:t>
            </a:r>
            <a:r>
              <a:rPr lang="en-AU" dirty="0"/>
              <a:t>– orientation, surface,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1" dirty="0"/>
              <a:t>Use ladder safely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83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/>
              <a:t>Risk assessment checklist can be used to determine if ladder is adequate for task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Always use solid barriers in public areas</a:t>
            </a:r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7218"/>
              </p:ext>
            </p:extLst>
          </p:nvPr>
        </p:nvGraphicFramePr>
        <p:xfrm>
          <a:off x="593126" y="2336616"/>
          <a:ext cx="6583362" cy="26390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7970"/>
                <a:gridCol w="4760167"/>
                <a:gridCol w="607255"/>
                <a:gridCol w="607970"/>
              </a:tblGrid>
              <a:tr h="2131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No.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1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Three points of contact at all times during access &amp; egress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1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100" dirty="0">
                          <a:effectLst/>
                        </a:rPr>
                        <a:t>Is ground level &amp; suitable for ladder </a:t>
                      </a:r>
                      <a:r>
                        <a:rPr lang="en-US" sz="1100" dirty="0" smtClean="0">
                          <a:effectLst/>
                        </a:rPr>
                        <a:t>use?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1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100" dirty="0">
                          <a:effectLst/>
                        </a:rPr>
                        <a:t>Never climb higher than the third rung from the top of the ladder.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8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Limit the climb to allow for a secure hold while working from </a:t>
                      </a:r>
                      <a:r>
                        <a:rPr lang="en-US" sz="1100" dirty="0" smtClean="0">
                          <a:effectLst/>
                        </a:rPr>
                        <a:t>ladder;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ie</a:t>
                      </a:r>
                      <a:r>
                        <a:rPr lang="en-US" sz="1100" baseline="0" dirty="0" smtClean="0">
                          <a:effectLst/>
                        </a:rPr>
                        <a:t> worker can grasp ladder near waist height.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1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Task allows body to work between stiles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01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Ladder to be placed that permits the worker to face towards the ladder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1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Task can be done without leaning over the side of ladder.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sym typeface="Wingdings"/>
                        </a:rPr>
                        <a:t>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1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Task does not require excessive pulling or pushing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sym typeface="Wingdings"/>
                        </a:rPr>
                        <a:t>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sym typeface="Wingdings"/>
                        </a:rPr>
                        <a:t>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1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A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Ladder rating &amp; type suitable for task </a:t>
                      </a:r>
                      <a:r>
                        <a:rPr lang="en-A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A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electrical work</a:t>
                      </a:r>
                      <a:endParaRPr lang="en-A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sym typeface="Wingdings"/>
                        </a:rPr>
                        <a:t>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sym typeface="Wingdings"/>
                        </a:rPr>
                        <a:t>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846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When conducting a risk assessment what should we consider:</a:t>
            </a:r>
          </a:p>
          <a:p>
            <a:endParaRPr lang="en-AU" sz="2400" dirty="0"/>
          </a:p>
        </p:txBody>
      </p:sp>
      <p:pic>
        <p:nvPicPr>
          <p:cNvPr id="5" name="Picture 2" descr="C:\Users\scaldwell\AppData\Local\Microsoft\Windows\Temporary Internet Files\Content.Outlook\B7Y7LW3E\IMG_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83" y="2264953"/>
            <a:ext cx="2184056" cy="29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When conducting a risk assessment what should we consider:</a:t>
            </a:r>
          </a:p>
          <a:p>
            <a:r>
              <a:rPr lang="en-AU" sz="2400" dirty="0" smtClean="0"/>
              <a:t>Go through Risk Assessment (ladder selection) first.</a:t>
            </a:r>
            <a:endParaRPr lang="en-AU" sz="2400" dirty="0"/>
          </a:p>
          <a:p>
            <a:r>
              <a:rPr lang="en-AU" sz="2400" dirty="0" smtClean="0"/>
              <a:t>What are the hazards? </a:t>
            </a:r>
            <a:r>
              <a:rPr lang="en-AU" sz="2400" i="1" dirty="0" smtClean="0"/>
              <a:t>(remember a hazard is something with the potential to cause harm).</a:t>
            </a:r>
          </a:p>
          <a:p>
            <a:endParaRPr lang="en-AU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Falling from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Ladder slipping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Member of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Operational escalator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8396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What are the controls to mitigate these risks? </a:t>
            </a:r>
          </a:p>
          <a:p>
            <a:endParaRPr lang="en-AU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Falling from height – </a:t>
            </a:r>
          </a:p>
          <a:p>
            <a:r>
              <a:rPr lang="en-AU" sz="2400" dirty="0" smtClean="0"/>
              <a:t>Is ladder best tool for the job in this location?</a:t>
            </a:r>
          </a:p>
          <a:p>
            <a:r>
              <a:rPr lang="en-AU" sz="2400" dirty="0" smtClean="0"/>
              <a:t>Ladder height? Waist height, facing right direction, reaching over side – OK?</a:t>
            </a:r>
          </a:p>
          <a:p>
            <a:r>
              <a:rPr lang="en-AU" sz="2400" dirty="0" smtClean="0"/>
              <a:t>Fall back or side ways – fall distance increased considerably</a:t>
            </a:r>
          </a:p>
          <a:p>
            <a:r>
              <a:rPr lang="en-AU" sz="2400" dirty="0" smtClean="0"/>
              <a:t>How </a:t>
            </a:r>
            <a:r>
              <a:rPr lang="en-AU" sz="2400" dirty="0"/>
              <a:t>do we mitigate this?</a:t>
            </a:r>
          </a:p>
          <a:p>
            <a:endParaRPr lang="en-AU" sz="2400" dirty="0" smtClean="0"/>
          </a:p>
          <a:p>
            <a:r>
              <a:rPr lang="en-AU" sz="2400" dirty="0"/>
              <a:t>Could scissorlift have fitted here</a:t>
            </a:r>
            <a:r>
              <a:rPr lang="en-AU" sz="2400" dirty="0" smtClean="0"/>
              <a:t>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521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What are the controls to mitigate these risks? </a:t>
            </a:r>
          </a:p>
          <a:p>
            <a:endParaRPr lang="en-A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Ladder slipping – </a:t>
            </a:r>
            <a:r>
              <a:rPr lang="en-AU" sz="2400" dirty="0" smtClean="0"/>
              <a:t>a real risk as the floor surface is metal.</a:t>
            </a:r>
          </a:p>
          <a:p>
            <a:r>
              <a:rPr lang="en-AU" sz="2400" dirty="0" smtClean="0"/>
              <a:t>How could we simply mitigate this risk?</a:t>
            </a:r>
          </a:p>
          <a:p>
            <a:r>
              <a:rPr lang="en-AU" sz="2400" dirty="0" smtClean="0"/>
              <a:t>Foot the ladder when being used.</a:t>
            </a:r>
            <a:endParaRPr lang="en-AU" sz="2400" dirty="0"/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5980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What are the controls to mitigate these risks? </a:t>
            </a:r>
          </a:p>
          <a:p>
            <a:endParaRPr lang="en-A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Member of the public – </a:t>
            </a:r>
            <a:r>
              <a:rPr lang="en-AU" sz="2400" dirty="0" smtClean="0"/>
              <a:t>an inquisitive child</a:t>
            </a:r>
          </a:p>
          <a:p>
            <a:r>
              <a:rPr lang="en-AU" sz="2400" dirty="0" smtClean="0"/>
              <a:t>Spotter looking other way</a:t>
            </a:r>
          </a:p>
          <a:p>
            <a:r>
              <a:rPr lang="en-AU" sz="2400" dirty="0" smtClean="0"/>
              <a:t>Disadvantages of spotter – don’t touch my child</a:t>
            </a:r>
          </a:p>
          <a:p>
            <a:r>
              <a:rPr lang="en-AU" sz="2400" dirty="0" smtClean="0"/>
              <a:t>Solid barriers – public space no exceptions</a:t>
            </a:r>
          </a:p>
        </p:txBody>
      </p:sp>
    </p:spTree>
    <p:extLst>
      <p:ext uri="{BB962C8B-B14F-4D97-AF65-F5344CB8AC3E}">
        <p14:creationId xmlns:p14="http://schemas.microsoft.com/office/powerpoint/2010/main" val="28527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5) How can we make it safer?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What are the controls to mitigate these risks? </a:t>
            </a:r>
          </a:p>
          <a:p>
            <a:endParaRPr lang="en-A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Operational escalator – 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turn off escalator</a:t>
            </a:r>
          </a:p>
          <a:p>
            <a:r>
              <a:rPr lang="en-AU" sz="2400" b="1" dirty="0"/>
              <a:t>	</a:t>
            </a:r>
            <a:r>
              <a:rPr lang="en-AU" sz="2400" dirty="0"/>
              <a:t>b</a:t>
            </a:r>
            <a:r>
              <a:rPr lang="en-AU" sz="2400" dirty="0" smtClean="0"/>
              <a:t>arriers top and bottom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spotter top and bottom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573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00" y="274639"/>
            <a:ext cx="8737200" cy="969275"/>
          </a:xfrm>
        </p:spPr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37" y="1152325"/>
            <a:ext cx="8737600" cy="418680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Recently many unsafe practices seen.</a:t>
            </a:r>
          </a:p>
          <a:p>
            <a:r>
              <a:rPr lang="en-AU" dirty="0" smtClean="0"/>
              <a:t>Statistically every unsafe event is </a:t>
            </a:r>
            <a:r>
              <a:rPr lang="en-AU" dirty="0"/>
              <a:t>a </a:t>
            </a:r>
            <a:r>
              <a:rPr lang="en-AU" dirty="0" smtClean="0"/>
              <a:t>precursor to a major accident.</a:t>
            </a:r>
            <a:endParaRPr lang="en-AU" dirty="0"/>
          </a:p>
          <a:p>
            <a:r>
              <a:rPr lang="en-AU" dirty="0" smtClean="0"/>
              <a:t>Enthusiasm </a:t>
            </a:r>
            <a:r>
              <a:rPr lang="en-AU" dirty="0"/>
              <a:t>to do work quickly &amp; efficiently is encouraged</a:t>
            </a:r>
            <a:r>
              <a:rPr lang="en-AU" dirty="0" smtClean="0"/>
              <a:t>. </a:t>
            </a:r>
            <a:endParaRPr lang="en-AU" dirty="0"/>
          </a:p>
          <a:p>
            <a:r>
              <a:rPr lang="en-AU" dirty="0"/>
              <a:t>However, not at the expense of personal </a:t>
            </a:r>
            <a:r>
              <a:rPr lang="en-AU" dirty="0" smtClean="0"/>
              <a:t>safety.</a:t>
            </a:r>
            <a:endParaRPr lang="en-AU" dirty="0"/>
          </a:p>
          <a:p>
            <a:r>
              <a:rPr lang="en-AU" dirty="0"/>
              <a:t>Make no mistake working from a ladder is a hazardous task</a:t>
            </a:r>
            <a:r>
              <a:rPr lang="en-AU" dirty="0" smtClean="0"/>
              <a:t>. </a:t>
            </a:r>
          </a:p>
          <a:p>
            <a:r>
              <a:rPr lang="en-AU" b="1" dirty="0" smtClean="0"/>
              <a:t>Complacency </a:t>
            </a:r>
            <a:r>
              <a:rPr lang="en-AU" dirty="0" smtClean="0"/>
              <a:t>is the biggest risk.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9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6) What can I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51" y="1284129"/>
            <a:ext cx="8737600" cy="41868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Always conduct a risk assessment.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Working above 2 metres is a high risk construction activity &amp; needs a Safe Work Method Statement to be completed</a:t>
            </a:r>
            <a:r>
              <a:rPr lang="en-AU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If it is a simple ladder access job completing the Risk Assessment (ladder selection) may be all you need</a:t>
            </a:r>
            <a:r>
              <a:rPr lang="en-AU" sz="2400" dirty="0" smtClean="0"/>
              <a:t>.</a:t>
            </a: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Ensure </a:t>
            </a:r>
            <a:r>
              <a:rPr lang="en-AU" sz="2400" dirty="0" smtClean="0"/>
              <a:t>you, staff </a:t>
            </a:r>
            <a:r>
              <a:rPr lang="en-AU" sz="2400" dirty="0"/>
              <a:t>or contractors are following these simple guidelines.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Stop work if incorrect ladder is being used.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Ensure staff or contractors plan ahead and get the correct ladder for the job </a:t>
            </a:r>
            <a:r>
              <a:rPr lang="en-AU" sz="2400" b="1" dirty="0" smtClean="0"/>
              <a:t>&amp; barriers </a:t>
            </a:r>
            <a:r>
              <a:rPr lang="en-AU" sz="2400" dirty="0" smtClean="0"/>
              <a:t>before </a:t>
            </a:r>
            <a:r>
              <a:rPr lang="en-AU" sz="2400" dirty="0"/>
              <a:t>they start the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680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 proactive - Don’t be a statistic! </a:t>
            </a:r>
            <a:b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Use ladders safely</a:t>
            </a:r>
            <a:b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 You  </a:t>
            </a:r>
            <a:b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Any questions?</a:t>
            </a:r>
            <a:b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Presentation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AU" dirty="0" smtClean="0"/>
              <a:t>	</a:t>
            </a:r>
            <a:r>
              <a:rPr lang="en-AU" sz="2400" dirty="0" smtClean="0"/>
              <a:t>Why </a:t>
            </a:r>
            <a:r>
              <a:rPr lang="en-AU" sz="2400" dirty="0"/>
              <a:t>ladder safety is important?</a:t>
            </a:r>
          </a:p>
          <a:p>
            <a:pPr marL="457200" indent="-457200">
              <a:buAutoNum type="arabicParenR"/>
            </a:pPr>
            <a:r>
              <a:rPr lang="en-AU" sz="2400" dirty="0" smtClean="0"/>
              <a:t>	Ladder </a:t>
            </a:r>
            <a:r>
              <a:rPr lang="en-AU" sz="2400" dirty="0"/>
              <a:t>Accident statistics.</a:t>
            </a:r>
          </a:p>
          <a:p>
            <a:r>
              <a:rPr lang="en-AU" sz="2400" dirty="0"/>
              <a:t>3)	What makes ladders unsafe?</a:t>
            </a:r>
          </a:p>
          <a:p>
            <a:r>
              <a:rPr lang="en-AU" sz="2400" dirty="0"/>
              <a:t>4)	What’s been happening around us?</a:t>
            </a:r>
          </a:p>
          <a:p>
            <a:pPr marL="457200" indent="-457200">
              <a:buAutoNum type="arabicParenR" startAt="5"/>
            </a:pPr>
            <a:r>
              <a:rPr lang="en-AU" sz="2400" dirty="0" smtClean="0"/>
              <a:t>	How </a:t>
            </a:r>
            <a:r>
              <a:rPr lang="en-AU" sz="2400" dirty="0"/>
              <a:t>can we make it safer?</a:t>
            </a:r>
          </a:p>
          <a:p>
            <a:pPr marL="457200" indent="-457200">
              <a:buAutoNum type="arabicParenR" startAt="5"/>
            </a:pPr>
            <a:r>
              <a:rPr lang="en-AU" sz="2400" dirty="0" smtClean="0"/>
              <a:t>	So </a:t>
            </a:r>
            <a:r>
              <a:rPr lang="en-AU" sz="2400" dirty="0"/>
              <a:t>what can I do?</a:t>
            </a:r>
          </a:p>
          <a:p>
            <a:endParaRPr lang="en-AU" dirty="0"/>
          </a:p>
        </p:txBody>
      </p:sp>
      <p:pic>
        <p:nvPicPr>
          <p:cNvPr id="4" name="Picture 2" descr="C:\Users\scaldwell\Desktop\IMG_34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4" b="24497"/>
          <a:stretch/>
        </p:blipFill>
        <p:spPr bwMode="auto">
          <a:xfrm rot="5400000">
            <a:off x="5997014" y="2443856"/>
            <a:ext cx="3582545" cy="14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1) Why is ladder safety </a:t>
            </a:r>
            <a:r>
              <a:rPr lang="en-AU" dirty="0" smtClean="0"/>
              <a:t>important</a:t>
            </a:r>
            <a:r>
              <a:rPr lang="en-AU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600" dirty="0"/>
          </a:p>
          <a:p>
            <a:endParaRPr lang="en-AU" dirty="0"/>
          </a:p>
        </p:txBody>
      </p:sp>
      <p:pic>
        <p:nvPicPr>
          <p:cNvPr id="4" name="Picture 3" descr="C:\Users\scaldwell\AppData\Local\Microsoft\Windows\Temporary Internet Files\Content.Outlook\ZTC0R6UP\Screenshot_2016-02-22-22-01-27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1"/>
          <a:stretch/>
        </p:blipFill>
        <p:spPr bwMode="auto">
          <a:xfrm>
            <a:off x="1021490" y="1468395"/>
            <a:ext cx="2611017" cy="3757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31920" r="10699" b="9394"/>
          <a:stretch/>
        </p:blipFill>
        <p:spPr bwMode="auto">
          <a:xfrm>
            <a:off x="4514335" y="1468395"/>
            <a:ext cx="3587044" cy="357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1) Why is ladder safety </a:t>
            </a:r>
            <a:r>
              <a:rPr lang="en-AU" dirty="0" smtClean="0"/>
              <a:t>important</a:t>
            </a:r>
            <a:r>
              <a:rPr lang="en-AU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Ladders -</a:t>
            </a:r>
            <a:r>
              <a:rPr lang="en-AU" sz="2600" dirty="0" smtClean="0"/>
              <a:t> </a:t>
            </a:r>
            <a:r>
              <a:rPr lang="en-AU" sz="2600" dirty="0"/>
              <a:t>commonly used in the workplace.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Most people -</a:t>
            </a:r>
            <a:r>
              <a:rPr lang="en-AU" sz="2600" dirty="0" smtClean="0"/>
              <a:t> </a:t>
            </a:r>
            <a:r>
              <a:rPr lang="en-AU" sz="2600" dirty="0"/>
              <a:t>not trained in ladder safety.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Everyone is only one step away from a ladder accident.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If its not you, it may be a contractor you are responsible for</a:t>
            </a:r>
            <a:r>
              <a:rPr lang="en-AU" sz="2600" dirty="0" smtClean="0"/>
              <a:t>.</a:t>
            </a:r>
            <a:endParaRPr lang="en-A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Ladder accidents are more common than you think.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Let’s look at a ladder safety statistics prepared by </a:t>
            </a:r>
            <a:r>
              <a:rPr lang="en-AU" sz="2600" dirty="0" smtClean="0"/>
              <a:t>Safe Work Australia.</a:t>
            </a:r>
            <a:endParaRPr lang="en-AU" sz="2600" dirty="0"/>
          </a:p>
          <a:p>
            <a:endParaRPr lang="en-AU" sz="2600" dirty="0"/>
          </a:p>
          <a:p>
            <a:pPr algn="ctr"/>
            <a:r>
              <a:rPr lang="en-AU" sz="2600" dirty="0" smtClean="0">
                <a:solidFill>
                  <a:srgbClr val="FF0000"/>
                </a:solidFill>
              </a:rPr>
              <a:t>Remember </a:t>
            </a:r>
            <a:r>
              <a:rPr lang="en-AU" sz="2600" dirty="0">
                <a:solidFill>
                  <a:srgbClr val="FF0000"/>
                </a:solidFill>
              </a:rPr>
              <a:t>these are only the ones that are reported.</a:t>
            </a:r>
          </a:p>
          <a:p>
            <a:endParaRPr lang="en-AU" sz="2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1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2) Ladder accident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Safe Work Australia conducted </a:t>
            </a:r>
            <a:r>
              <a:rPr lang="en-AU" dirty="0" smtClean="0"/>
              <a:t>study </a:t>
            </a:r>
            <a:r>
              <a:rPr lang="en-AU" dirty="0"/>
              <a:t>of injuries resulting from falls from height.</a:t>
            </a:r>
          </a:p>
          <a:p>
            <a:pPr>
              <a:spcBef>
                <a:spcPts val="1200"/>
              </a:spcBef>
            </a:pPr>
            <a:r>
              <a:rPr lang="en-AU" b="1" dirty="0"/>
              <a:t>2003 – 2011</a:t>
            </a:r>
          </a:p>
          <a:p>
            <a:r>
              <a:rPr lang="en-AU" b="1" dirty="0">
                <a:solidFill>
                  <a:srgbClr val="FF0000"/>
                </a:solidFill>
              </a:rPr>
              <a:t>37</a:t>
            </a:r>
            <a:r>
              <a:rPr lang="en-AU" dirty="0"/>
              <a:t> </a:t>
            </a:r>
            <a:r>
              <a:rPr lang="en-AU" dirty="0" smtClean="0"/>
              <a:t>	people </a:t>
            </a:r>
            <a:r>
              <a:rPr lang="en-AU" dirty="0"/>
              <a:t>died from falling off a ladder </a:t>
            </a:r>
            <a:endParaRPr lang="en-AU" dirty="0" smtClean="0"/>
          </a:p>
          <a:p>
            <a:r>
              <a:rPr lang="en-AU" b="1" dirty="0" smtClean="0">
                <a:solidFill>
                  <a:srgbClr val="FF0000"/>
                </a:solidFill>
              </a:rPr>
              <a:t>2</a:t>
            </a:r>
            <a:r>
              <a:rPr lang="en-AU" dirty="0" smtClean="0"/>
              <a:t> 	of </a:t>
            </a:r>
            <a:r>
              <a:rPr lang="en-AU" dirty="0"/>
              <a:t>these deaths was from less than 1 metre</a:t>
            </a:r>
          </a:p>
          <a:p>
            <a:pPr>
              <a:spcBef>
                <a:spcPts val="1200"/>
              </a:spcBef>
            </a:pPr>
            <a:r>
              <a:rPr lang="en-AU" b="1" dirty="0"/>
              <a:t>2009 – 2011 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3,830</a:t>
            </a:r>
            <a:r>
              <a:rPr lang="en-AU" dirty="0" smtClean="0"/>
              <a:t> serious </a:t>
            </a:r>
            <a:r>
              <a:rPr lang="en-AU" dirty="0"/>
              <a:t>claims </a:t>
            </a:r>
            <a:r>
              <a:rPr lang="en-AU" dirty="0" smtClean="0"/>
              <a:t>with </a:t>
            </a:r>
            <a:r>
              <a:rPr lang="en-AU" dirty="0"/>
              <a:t>time off work </a:t>
            </a:r>
            <a:r>
              <a:rPr lang="en-AU" dirty="0" smtClean="0"/>
              <a:t>&gt;1 week. </a:t>
            </a:r>
            <a:endParaRPr lang="en-AU" dirty="0"/>
          </a:p>
          <a:p>
            <a:r>
              <a:rPr lang="en-AU" b="1" dirty="0" smtClean="0">
                <a:solidFill>
                  <a:srgbClr val="FF0000"/>
                </a:solidFill>
              </a:rPr>
              <a:t>       3</a:t>
            </a:r>
            <a:r>
              <a:rPr lang="en-AU" dirty="0" smtClean="0"/>
              <a:t>  serious </a:t>
            </a:r>
            <a:r>
              <a:rPr lang="en-AU" dirty="0"/>
              <a:t>injuries </a:t>
            </a:r>
            <a:r>
              <a:rPr lang="en-AU" b="1" dirty="0"/>
              <a:t>every </a:t>
            </a:r>
            <a:r>
              <a:rPr lang="en-AU" b="1" dirty="0" smtClean="0"/>
              <a:t>day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9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2) Ladder accident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2" y="1517392"/>
            <a:ext cx="8433572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3) What makes ladders unsafe?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Working at height – risk of fall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Uneven ground &amp; potential </a:t>
            </a:r>
            <a:r>
              <a:rPr lang="en-AU" sz="2600" dirty="0"/>
              <a:t>instability of ladder </a:t>
            </a:r>
            <a:endParaRPr lang="en-A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Using </a:t>
            </a:r>
            <a:r>
              <a:rPr lang="en-AU" sz="2600" dirty="0"/>
              <a:t>wrong ladder for the task</a:t>
            </a:r>
          </a:p>
          <a:p>
            <a:r>
              <a:rPr lang="en-AU" sz="2600" dirty="0"/>
              <a:t>	Nothing to grip onto</a:t>
            </a:r>
          </a:p>
          <a:p>
            <a:r>
              <a:rPr lang="en-AU" sz="2600" dirty="0"/>
              <a:t>	</a:t>
            </a:r>
            <a:r>
              <a:rPr lang="en-AU" sz="2600" dirty="0" smtClean="0"/>
              <a:t>Too </a:t>
            </a:r>
            <a:r>
              <a:rPr lang="en-AU" sz="2600" dirty="0"/>
              <a:t>small</a:t>
            </a:r>
          </a:p>
          <a:p>
            <a:r>
              <a:rPr lang="en-AU" sz="2600" dirty="0"/>
              <a:t>	Over-reaching</a:t>
            </a:r>
          </a:p>
          <a:p>
            <a:r>
              <a:rPr lang="en-AU" sz="2600" dirty="0"/>
              <a:t>	Task may require pulling or pushing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Unattended ladders in public </a:t>
            </a:r>
            <a:r>
              <a:rPr lang="en-AU" sz="2600" dirty="0" smtClean="0"/>
              <a:t>areas – no solid barriers</a:t>
            </a:r>
            <a:endParaRPr lang="en-A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Ladder collapse or slip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Anyone can use one – no licence or training often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4) What’s happening around us? </a:t>
            </a:r>
          </a:p>
        </p:txBody>
      </p:sp>
      <p:pic>
        <p:nvPicPr>
          <p:cNvPr id="4" name="Content Placeholder 3" descr="C:\Users\scaldwell\Desktop\IMG_319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0"/>
          <a:stretch/>
        </p:blipFill>
        <p:spPr bwMode="auto">
          <a:xfrm rot="5400000">
            <a:off x="1011559" y="1679929"/>
            <a:ext cx="2976465" cy="30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caldwell\Desktop\IMG_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86" y="1507525"/>
            <a:ext cx="2631999" cy="35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A PowerPoint Template">
  <a:themeElements>
    <a:clrScheme name="NT Airport Colours">
      <a:dk1>
        <a:srgbClr val="000000"/>
      </a:dk1>
      <a:lt1>
        <a:sysClr val="window" lastClr="FFFFFF"/>
      </a:lt1>
      <a:dk2>
        <a:srgbClr val="002E5F"/>
      </a:dk2>
      <a:lt2>
        <a:srgbClr val="1C1C1C"/>
      </a:lt2>
      <a:accent1>
        <a:srgbClr val="8E908F"/>
      </a:accent1>
      <a:accent2>
        <a:srgbClr val="3F3A66"/>
      </a:accent2>
      <a:accent3>
        <a:srgbClr val="6B6F2A"/>
      </a:accent3>
      <a:accent4>
        <a:srgbClr val="B6985E"/>
      </a:accent4>
      <a:accent5>
        <a:srgbClr val="E57200"/>
      </a:accent5>
      <a:accent6>
        <a:srgbClr val="7C513D"/>
      </a:accent6>
      <a:hlink>
        <a:srgbClr val="000000"/>
      </a:hlink>
      <a:folHlink>
        <a:srgbClr val="002E5F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fc668faf-7e59-4f36-868c-e01a66a7691d">53 Safety</Section>
    <_dlc_DocId xmlns="fc668faf-7e59-4f36-868c-e01a66a7691d">XWQMCK7HDRSA-1-1698</_dlc_DocId>
    <Content_x0020_Type xmlns="fc668faf-7e59-4f36-868c-e01a66a7691d">Presentation</Content_x0020_Type>
    <Date_x0020_Created xmlns="8ca588b7-f891-4760-aa95-4954adf47a8b">22 April 2016</Date_x0020_Created>
    <_dlc_DocIdUrl xmlns="fc668faf-7e59-4f36-868c-e01a66a7691d">
      <Url>http://intranet/sites/Safety/_layouts/15/DocIdRedir.aspx?ID=XWQMCK7HDRSA-1-1698</Url>
      <Description>XWQMCK7HDRSA-1-1698</Description>
    </_dlc_DocIdUrl>
    <Airport xmlns="fc668faf-7e59-4f36-868c-e01a66a7691d">NTA</Airport>
    <Grouping xmlns="fc668faf-7e59-4f36-868c-e01a66a7691d">Safety</Group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E94B420778D4C9BE26EBA43A282F2" ma:contentTypeVersion="16" ma:contentTypeDescription="Create a new document." ma:contentTypeScope="" ma:versionID="503807999fb6dc12cc4e843d36bf6947">
  <xsd:schema xmlns:xsd="http://www.w3.org/2001/XMLSchema" xmlns:xs="http://www.w3.org/2001/XMLSchema" xmlns:p="http://schemas.microsoft.com/office/2006/metadata/properties" xmlns:ns2="8ca588b7-f891-4760-aa95-4954adf47a8b" xmlns:ns3="fc668faf-7e59-4f36-868c-e01a66a7691d" targetNamespace="http://schemas.microsoft.com/office/2006/metadata/properties" ma:root="true" ma:fieldsID="90271489d226e3e331db127e8308f9c5" ns2:_="" ns3:_="">
    <xsd:import namespace="8ca588b7-f891-4760-aa95-4954adf47a8b"/>
    <xsd:import namespace="fc668faf-7e59-4f36-868c-e01a66a7691d"/>
    <xsd:element name="properties">
      <xsd:complexType>
        <xsd:sequence>
          <xsd:element name="documentManagement">
            <xsd:complexType>
              <xsd:all>
                <xsd:element ref="ns2:Date_x0020_Created" minOccurs="0"/>
                <xsd:element ref="ns3:_dlc_DocId" minOccurs="0"/>
                <xsd:element ref="ns3:_dlc_DocIdUrl" minOccurs="0"/>
                <xsd:element ref="ns3:_dlc_DocIdPersistId" minOccurs="0"/>
                <xsd:element ref="ns3:Content_x0020_Type" minOccurs="0"/>
                <xsd:element ref="ns3:Section" minOccurs="0"/>
                <xsd:element ref="ns3:Airport" minOccurs="0"/>
                <xsd:element ref="ns3:Group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588b7-f891-4760-aa95-4954adf47a8b" elementFormDefault="qualified">
    <xsd:import namespace="http://schemas.microsoft.com/office/2006/documentManagement/types"/>
    <xsd:import namespace="http://schemas.microsoft.com/office/infopath/2007/PartnerControls"/>
    <xsd:element name="Date_x0020_Created" ma:index="8" nillable="true" ma:displayName="Date Created" ma:internalName="Date_x0020_Creat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68faf-7e59-4f36-868c-e01a66a7691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ontent_x0020_Type" ma:index="12" nillable="true" ma:displayName="Content Type" ma:format="Dropdown" ma:internalName="Content_x0020_Type0">
      <xsd:simpleType>
        <xsd:union memberTypes="dms:Text">
          <xsd:simpleType>
            <xsd:restriction base="dms:Choice">
              <xsd:enumeration value="Contract"/>
              <xsd:enumeration value="Correspondence"/>
              <xsd:enumeration value="Drawings Plan"/>
              <xsd:enumeration value="Email"/>
              <xsd:enumeration value="Guidelines"/>
              <xsd:enumeration value="Invoice"/>
              <xsd:enumeration value="Letter"/>
              <xsd:enumeration value="Multi Media"/>
              <xsd:enumeration value="Order Comfirmation"/>
              <xsd:enumeration value="PERCOW"/>
              <xsd:enumeration value="Permit"/>
              <xsd:enumeration value="Policy"/>
              <xsd:enumeration value="Presentation"/>
              <xsd:enumeration value="Procedure"/>
              <xsd:enumeration value="Promotional Events"/>
              <xsd:enumeration value="Purchase Order"/>
              <xsd:enumeration value="Quotation"/>
              <xsd:enumeration value="Record"/>
              <xsd:enumeration value="Reference"/>
              <xsd:enumeration value="Register"/>
              <xsd:enumeration value="Report"/>
              <xsd:enumeration value="RMSS"/>
              <xsd:enumeration value="Safety Action Plan"/>
              <xsd:enumeration value="Safety Alert"/>
              <xsd:enumeration value="Safety Observation"/>
              <xsd:enumeration value="Standard Operating Procedure"/>
              <xsd:enumeration value="SWMS"/>
              <xsd:enumeration value="Template"/>
            </xsd:restriction>
          </xsd:simpleType>
        </xsd:union>
      </xsd:simpleType>
    </xsd:element>
    <xsd:element name="Section" ma:index="13" nillable="true" ma:displayName="Section" ma:default="53 Safety" ma:format="Dropdown" ma:internalName="Section">
      <xsd:simpleType>
        <xsd:restriction base="dms:Choice">
          <xsd:enumeration value="10 Exec Man"/>
          <xsd:enumeration value="11 Admin"/>
          <xsd:enumeration value="12 Legal"/>
          <xsd:enumeration value="14 Communications"/>
          <xsd:enumeration value="20 Aviation"/>
          <xsd:enumeration value="30 Finance"/>
          <xsd:enumeration value="31 ICT"/>
          <xsd:enumeration value="40 Property"/>
          <xsd:enumeration value="50 Operations"/>
          <xsd:enumeration value="52 Security"/>
          <xsd:enumeration value="53 Safety"/>
          <xsd:enumeration value="54 Projects"/>
          <xsd:enumeration value="55 Engineering"/>
          <xsd:enumeration value="70 Environment"/>
          <xsd:enumeration value="80 HR"/>
        </xsd:restriction>
      </xsd:simpleType>
    </xsd:element>
    <xsd:element name="Airport" ma:index="14" nillable="true" ma:displayName="Airport" ma:format="Dropdown" ma:internalName="Airport">
      <xsd:simpleType>
        <xsd:restriction base="dms:Choice">
          <xsd:enumeration value="ASP"/>
          <xsd:enumeration value="DRW"/>
          <xsd:enumeration value="NTA"/>
          <xsd:enumeration value="TCA"/>
        </xsd:restriction>
      </xsd:simpleType>
    </xsd:element>
    <xsd:element name="Grouping" ma:index="17" nillable="true" ma:displayName="Grouping" ma:format="Dropdown" ma:internalName="Grouping">
      <xsd:simpleType>
        <xsd:union memberTypes="dms:Text">
          <xsd:simpleType>
            <xsd:restriction base="dms:Choice">
              <xsd:enumeration value="Heights"/>
              <xsd:enumeration value="Risk"/>
              <xsd:enumeration value="Safety"/>
              <xsd:enumeration value="Safety Observation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B1C239C-14AA-46D1-8137-B9BA6A7BDB82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8ca588b7-f891-4760-aa95-4954adf47a8b"/>
    <ds:schemaRef ds:uri="http://schemas.openxmlformats.org/package/2006/metadata/core-properties"/>
    <ds:schemaRef ds:uri="fc668faf-7e59-4f36-868c-e01a66a7691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21C6C2-6278-4A7C-8F47-72483DA28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588b7-f891-4760-aa95-4954adf47a8b"/>
    <ds:schemaRef ds:uri="fc668faf-7e59-4f36-868c-e01a66a76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FFABC8-A03E-40D1-B392-0B0B3CB059B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42F852B-9E87-4B71-A0AB-78B14DC79CB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NTA PowerPoint Template</Template>
  <TotalTime>279</TotalTime>
  <Words>858</Words>
  <Application>Microsoft Office PowerPoint</Application>
  <PresentationFormat>On-screen Show (4:3)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NTA PowerPoint Template</vt:lpstr>
      <vt:lpstr>Portable Ladder Safety </vt:lpstr>
      <vt:lpstr>Introduction</vt:lpstr>
      <vt:lpstr>Presentation outline</vt:lpstr>
      <vt:lpstr>1) Why is ladder safety important?</vt:lpstr>
      <vt:lpstr>1) Why is ladder safety important?</vt:lpstr>
      <vt:lpstr>2) Ladder accident statistics</vt:lpstr>
      <vt:lpstr>2) Ladder accident statistics</vt:lpstr>
      <vt:lpstr>3) What makes ladders unsafe? </vt:lpstr>
      <vt:lpstr>4) What’s happening around us? </vt:lpstr>
      <vt:lpstr>4) What’s happening around us?</vt:lpstr>
      <vt:lpstr>4) What’s happening around us?</vt:lpstr>
      <vt:lpstr>5) How can we make it safer? </vt:lpstr>
      <vt:lpstr>5) How can we make it safer? </vt:lpstr>
      <vt:lpstr>5) How can we make it safer? </vt:lpstr>
      <vt:lpstr>5) How can we make it safer? </vt:lpstr>
      <vt:lpstr>5) How can we make it safer? </vt:lpstr>
      <vt:lpstr>5) How can we make it safer? </vt:lpstr>
      <vt:lpstr>5) How can we make it safer? </vt:lpstr>
      <vt:lpstr>5) How can we make it safer? </vt:lpstr>
      <vt:lpstr>6) What can I do? </vt:lpstr>
      <vt:lpstr>Be proactive - Don’t be a statistic!  Use ladders safely  Thank You    Any questions?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Ladder Safety</dc:title>
  <dc:creator>Steve Caldwell</dc:creator>
  <cp:lastModifiedBy>Jill Morris</cp:lastModifiedBy>
  <cp:revision>28</cp:revision>
  <cp:lastPrinted>2016-04-22T02:33:05Z</cp:lastPrinted>
  <dcterms:created xsi:type="dcterms:W3CDTF">2015-01-27T23:02:50Z</dcterms:created>
  <dcterms:modified xsi:type="dcterms:W3CDTF">2017-06-26T04:55:04Z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24ca6d43-1672-442b-8f92-454ef0044372</vt:lpwstr>
  </property>
  <property fmtid="{D5CDD505-2E9C-101B-9397-08002B2CF9AE}" pid="3" name="ContentTypeId">
    <vt:lpwstr>0x0101009E6E94B420778D4C9BE26EBA43A282F2</vt:lpwstr>
  </property>
</Properties>
</file>